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Calibri" panose="020F0502020204030204" pitchFamily="34" charset="0"/>
      <p:regular r:id="rId10"/>
      <p:bold r:id="rId11"/>
      <p:italic r:id="rId12"/>
      <p:boldItalic r:id="rId13"/>
    </p:embeddedFont>
    <p:embeddedFont>
      <p:font typeface="Nunito" panose="020B060402020202020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325" autoAdjust="0"/>
  </p:normalViewPr>
  <p:slideViewPr>
    <p:cSldViewPr snapToGrid="0">
      <p:cViewPr varScale="1">
        <p:scale>
          <a:sx n="79" d="100"/>
          <a:sy n="79" d="100"/>
        </p:scale>
        <p:origin x="108" y="6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png>
</file>

<file path=ppt/media/media1.wav>
</file>

<file path=ppt/media/media2.mp4>
</file>

<file path=ppt/media/media3.mp4>
</file>

<file path=ppt/media/media4.wav>
</file>

<file path=ppt/media/media5.wav>
</file>

<file path=ppt/media/media6.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d4c3ab1e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d4c3ab1e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457200" algn="l" rtl="0">
              <a:spcBef>
                <a:spcPts val="0"/>
              </a:spcBef>
              <a:spcAft>
                <a:spcPts val="0"/>
              </a:spcAft>
              <a:buNone/>
            </a:pPr>
            <a:r>
              <a:rPr lang="en"/>
              <a:t>Hello, my name is Sean Gordon, and I will be speaking about our project’s key technical goals. </a:t>
            </a:r>
            <a:endParaRPr/>
          </a:p>
          <a:p>
            <a:pPr marL="0" lvl="0" indent="457200" algn="l" rtl="0">
              <a:spcBef>
                <a:spcPts val="0"/>
              </a:spcBef>
              <a:spcAft>
                <a:spcPts val="0"/>
              </a:spcAft>
              <a:buNone/>
            </a:pPr>
            <a:r>
              <a:rPr lang="en"/>
              <a:t>Our project focus is around augmenting the Sisyphus table for freedom of expression and ease of use, and will be implemented largely using software. We will be hosting our user interfaces on the internet, allowing secure connections between a user and their table. </a:t>
            </a:r>
            <a:endParaRPr/>
          </a:p>
          <a:p>
            <a:pPr marL="0" lvl="0" indent="457200" algn="l" rtl="0">
              <a:spcBef>
                <a:spcPts val="0"/>
              </a:spcBef>
              <a:spcAft>
                <a:spcPts val="0"/>
              </a:spcAft>
              <a:buNone/>
            </a:pPr>
            <a:r>
              <a:rPr lang="en"/>
              <a:t>As part of the planned applications, we will be implementing several systems to more easily create tracks for the table to use. One of these systems will be converting photographs into tracks, requiring minimum effort for maximum results. </a:t>
            </a:r>
            <a:endParaRPr/>
          </a:p>
          <a:p>
            <a:pPr marL="0" lvl="0" indent="457200" algn="l" rtl="0">
              <a:spcBef>
                <a:spcPts val="0"/>
              </a:spcBef>
              <a:spcAft>
                <a:spcPts val="0"/>
              </a:spcAft>
              <a:buNone/>
            </a:pPr>
            <a:r>
              <a:rPr lang="en"/>
              <a:t>Once these applications are hosted on the internet, we will also need a way for them to communicate with any given table. This is planned through wireless communication using an arduino or other wirelessly capable device. The device is planned to be relatively inexpensive and easy to install, allowing for repeated production and distribution.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811954f63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811954f63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 my name is Daniel Laracuenta and I will be talking about our project’s Other Technical Goals.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812757ef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812757ef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Hi this is Aaron Lawrence and I will be talking about how we will be introducing ways in which users can interact with our table.</a:t>
            </a:r>
            <a:endParaRPr/>
          </a:p>
          <a:p>
            <a:pPr marL="0" lvl="0" indent="0" algn="l" rtl="0">
              <a:lnSpc>
                <a:spcPct val="115000"/>
              </a:lnSpc>
              <a:spcBef>
                <a:spcPts val="0"/>
              </a:spcBef>
              <a:spcAft>
                <a:spcPts val="0"/>
              </a:spcAft>
              <a:buNone/>
            </a:pPr>
            <a:r>
              <a:rPr lang="en"/>
              <a:t>One of the ideas that we’ve come up with is a projector, this would display things like apps to download, QR codes and or directions on the rim of the table and act as a perfect way of project advertisement.</a:t>
            </a:r>
            <a:endParaRPr/>
          </a:p>
          <a:p>
            <a:pPr marL="0" lvl="0" indent="0" algn="l" rtl="0">
              <a:lnSpc>
                <a:spcPct val="115000"/>
              </a:lnSpc>
              <a:spcBef>
                <a:spcPts val="0"/>
              </a:spcBef>
              <a:spcAft>
                <a:spcPts val="0"/>
              </a:spcAft>
              <a:buNone/>
            </a:pPr>
            <a:r>
              <a:rPr lang="en"/>
              <a:t> The next idea we had was to have an iPad stationed next to the table. This could also be used in the exact same way as the projector but in addition have things like active drawing and active table interaction. </a:t>
            </a:r>
            <a:endParaRPr/>
          </a:p>
          <a:p>
            <a:pPr marL="0" lvl="0" indent="0" algn="l" rtl="0">
              <a:lnSpc>
                <a:spcPct val="115000"/>
              </a:lnSpc>
              <a:spcBef>
                <a:spcPts val="0"/>
              </a:spcBef>
              <a:spcAft>
                <a:spcPts val="0"/>
              </a:spcAft>
              <a:buNone/>
            </a:pPr>
            <a:r>
              <a:rPr lang="en"/>
              <a:t>Lastly we have thought about developing an app system that users can download and or streaming the table’s drawing process online on sights like twitch. </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811954f635_1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811954f635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 name is William Maston and this is a review of how users will interact with our project.</a:t>
            </a:r>
            <a:endParaRPr/>
          </a:p>
          <a:p>
            <a:pPr marL="0" lvl="0" indent="0" algn="l" rtl="0">
              <a:spcBef>
                <a:spcPts val="0"/>
              </a:spcBef>
              <a:spcAft>
                <a:spcPts val="0"/>
              </a:spcAft>
              <a:buNone/>
            </a:pPr>
            <a:r>
              <a:rPr lang="en"/>
              <a:t>	There will be two main vectors of interaction in our project.  The first being the creation of a website that allows users to input drawings for the table to draw.  The website will support an online html based draw function, accepting the users mouse and keyboard as inputs.  The website will feature draw tools like free form drawing, straight line, basic shapes, and other common drawing functions.  The other way the website will accept information is by taking picture uploads from the user.  The website will convert the picture into a file that the table will read and then send it to the table for display.</a:t>
            </a:r>
            <a:endParaRPr/>
          </a:p>
          <a:p>
            <a:pPr marL="0" lvl="0" indent="0" algn="l" rtl="0">
              <a:spcBef>
                <a:spcPts val="0"/>
              </a:spcBef>
              <a:spcAft>
                <a:spcPts val="0"/>
              </a:spcAft>
              <a:buNone/>
            </a:pPr>
            <a:r>
              <a:rPr lang="en"/>
              <a:t>	The second way Users will interact with the project is from a viewing experience.  A video camera will record the table and send the video to streams like Twitch and Youtube, where the user can view the table online.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811954f63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811954f63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system diagram for our current proposal has 3 main elements that will be the main focus of our development. Prior to any development however we must remain in contact with our client in order to get an accurate timeline of when development can begin as acquiring a table for a testbed is high priority to understanding and implementing our systems. Once we are able to get our testbed familiarize ourselves with the hardware/software elements of our current system, we will be able to see how we can add additional hardware or even utilize the existing hardware to interact with custom software elements we develop. Next, the bridge between software and hardware can be created and testing from a software standpoint can begin. There are community elements for customized table pathing we can implement or at the very least use as a basis for our software development. Finally, once the prior elements have been completed we start development on the UI and Web platforms that the user would utilize in order to interact with the table itself. </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811954f63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811954f63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 name is Samuel Christianson and i will be talking about our project timeline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p4"/><Relationship Id="rId1" Type="http://schemas.microsoft.com/office/2007/relationships/media" Target="../media/media2.mp4"/><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4"/><Relationship Id="rId1" Type="http://schemas.microsoft.com/office/2007/relationships/media" Target="../media/media3.mp4"/><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1.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311708" y="681300"/>
            <a:ext cx="85206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rgbClr val="F1C232"/>
                </a:solidFill>
              </a:rPr>
              <a:t>Cy</a:t>
            </a:r>
            <a:r>
              <a:rPr lang="en" sz="4800">
                <a:solidFill>
                  <a:srgbClr val="FF0000"/>
                </a:solidFill>
              </a:rPr>
              <a:t>Syphus</a:t>
            </a:r>
            <a:r>
              <a:rPr lang="en" sz="4800"/>
              <a:t> </a:t>
            </a:r>
            <a:endParaRPr sz="4800"/>
          </a:p>
          <a:p>
            <a:pPr marL="0" lvl="0" indent="0" algn="ctr" rtl="0">
              <a:spcBef>
                <a:spcPts val="0"/>
              </a:spcBef>
              <a:spcAft>
                <a:spcPts val="0"/>
              </a:spcAft>
              <a:buNone/>
            </a:pPr>
            <a:r>
              <a:rPr lang="en" sz="4800"/>
              <a:t>Kinetic Art Table</a:t>
            </a:r>
            <a:endParaRPr sz="4800"/>
          </a:p>
        </p:txBody>
      </p:sp>
      <p:sp>
        <p:nvSpPr>
          <p:cNvPr id="129" name="Google Shape;129;p13"/>
          <p:cNvSpPr txBox="1">
            <a:spLocks noGrp="1"/>
          </p:cNvSpPr>
          <p:nvPr>
            <p:ph type="subTitle" idx="1"/>
          </p:nvPr>
        </p:nvSpPr>
        <p:spPr>
          <a:xfrm>
            <a:off x="311700" y="2571750"/>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Project Plan</a:t>
            </a:r>
            <a:endParaRPr sz="2400"/>
          </a:p>
        </p:txBody>
      </p:sp>
      <p:sp>
        <p:nvSpPr>
          <p:cNvPr id="130" name="Google Shape;130;p13"/>
          <p:cNvSpPr txBox="1">
            <a:spLocks noGrp="1"/>
          </p:cNvSpPr>
          <p:nvPr>
            <p:ph type="subTitle" idx="1"/>
          </p:nvPr>
        </p:nvSpPr>
        <p:spPr>
          <a:xfrm>
            <a:off x="311700" y="32180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000000"/>
                </a:solidFill>
              </a:rPr>
              <a:t>Sean Gordon, Morgan Funk, Aaron Lawrence, Daniel Laracuenta, William Maston, and Samuel Christianson</a:t>
            </a:r>
            <a:endParaRPr sz="2400">
              <a:solidFill>
                <a:srgbClr val="00000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4"/>
          <p:cNvSpPr txBox="1">
            <a:spLocks noGrp="1"/>
          </p:cNvSpPr>
          <p:nvPr>
            <p:ph type="title"/>
          </p:nvPr>
        </p:nvSpPr>
        <p:spPr>
          <a:xfrm>
            <a:off x="819150" y="416250"/>
            <a:ext cx="75057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Key Technical Goals</a:t>
            </a:r>
            <a:endParaRPr b="1"/>
          </a:p>
        </p:txBody>
      </p:sp>
      <p:sp>
        <p:nvSpPr>
          <p:cNvPr id="136" name="Google Shape;136;p14"/>
          <p:cNvSpPr txBox="1">
            <a:spLocks noGrp="1"/>
          </p:cNvSpPr>
          <p:nvPr>
            <p:ph type="body" idx="1"/>
          </p:nvPr>
        </p:nvSpPr>
        <p:spPr>
          <a:xfrm>
            <a:off x="819150" y="1120825"/>
            <a:ext cx="7505700" cy="2792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Create web hosted web applications for ease of access.</a:t>
            </a:r>
            <a:br>
              <a:rPr lang="en" sz="1800"/>
            </a:br>
            <a:endParaRPr sz="1800"/>
          </a:p>
          <a:p>
            <a:pPr marL="457200" lvl="0" indent="-342900" algn="l" rtl="0">
              <a:spcBef>
                <a:spcPts val="0"/>
              </a:spcBef>
              <a:spcAft>
                <a:spcPts val="0"/>
              </a:spcAft>
              <a:buSzPts val="1800"/>
              <a:buChar char="●"/>
            </a:pPr>
            <a:r>
              <a:rPr lang="en" sz="1800"/>
              <a:t>Implement system to more easily create table tracks.</a:t>
            </a:r>
            <a:br>
              <a:rPr lang="en" sz="1800"/>
            </a:br>
            <a:endParaRPr sz="1800"/>
          </a:p>
          <a:p>
            <a:pPr marL="457200" lvl="0" indent="-342900" algn="l" rtl="0">
              <a:spcBef>
                <a:spcPts val="0"/>
              </a:spcBef>
              <a:spcAft>
                <a:spcPts val="0"/>
              </a:spcAft>
              <a:buSzPts val="1800"/>
              <a:buChar char="●"/>
            </a:pPr>
            <a:r>
              <a:rPr lang="en" sz="1800"/>
              <a:t>Create algorithms for converting photographs to table tracks.</a:t>
            </a:r>
            <a:br>
              <a:rPr lang="en" sz="1800"/>
            </a:br>
            <a:endParaRPr sz="1800"/>
          </a:p>
          <a:p>
            <a:pPr marL="457200" lvl="0" indent="-342900" algn="l" rtl="0">
              <a:spcBef>
                <a:spcPts val="0"/>
              </a:spcBef>
              <a:spcAft>
                <a:spcPts val="0"/>
              </a:spcAft>
              <a:buSzPts val="1800"/>
              <a:buChar char="●"/>
            </a:pPr>
            <a:r>
              <a:rPr lang="en" sz="1800"/>
              <a:t>Link table wirelessly to our web interfaces.</a:t>
            </a:r>
            <a:endParaRPr sz="1800"/>
          </a:p>
        </p:txBody>
      </p:sp>
      <p:pic>
        <p:nvPicPr>
          <p:cNvPr id="2" name="Sgordon4_LightningTalk2_Audio">
            <a:hlinkClick r:id="" action="ppaction://media"/>
            <a:extLst>
              <a:ext uri="{FF2B5EF4-FFF2-40B4-BE49-F238E27FC236}">
                <a16:creationId xmlns:a16="http://schemas.microsoft.com/office/drawing/2014/main" id="{2A1FC2CF-1E24-48BE-AADF-59CA707A0258}"/>
              </a:ext>
            </a:extLst>
          </p:cNvPr>
          <p:cNvPicPr>
            <a:picLocks noChangeAspect="1"/>
          </p:cNvPicPr>
          <p:nvPr>
            <a:audioFile r:link="rId2"/>
            <p:extLst>
              <p:ext uri="{DAA4B4D4-6D71-4841-9C94-3DE7FCFB9230}">
                <p14:media xmlns:p14="http://schemas.microsoft.com/office/powerpoint/2010/main" r:embed="rId1"/>
              </p:ext>
            </p:extLst>
          </p:nvPr>
        </p:nvPicPr>
        <p:blipFill>
          <a:blip r:embed="rId5">
            <a:clrChange>
              <a:clrFrom>
                <a:srgbClr val="000000">
                  <a:alpha val="1961"/>
                </a:srgbClr>
              </a:clrFrom>
              <a:clrTo>
                <a:srgbClr val="000000">
                  <a:alpha val="0"/>
                </a:srgbClr>
              </a:clrTo>
            </a:clrChange>
          </a:blip>
          <a:stretch>
            <a:fillRect/>
          </a:stretch>
        </p:blipFill>
        <p:spPr>
          <a:xfrm>
            <a:off x="209550" y="2071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0500"/>
    </mc:Choice>
    <mc:Fallback>
      <p:transition spd="slow" advTm="50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61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5"/>
          <p:cNvSpPr txBox="1">
            <a:spLocks noGrp="1"/>
          </p:cNvSpPr>
          <p:nvPr>
            <p:ph type="title"/>
          </p:nvPr>
        </p:nvSpPr>
        <p:spPr>
          <a:xfrm>
            <a:off x="819150" y="512075"/>
            <a:ext cx="75057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Other Technical Goals</a:t>
            </a:r>
            <a:endParaRPr b="1"/>
          </a:p>
        </p:txBody>
      </p:sp>
      <p:sp>
        <p:nvSpPr>
          <p:cNvPr id="142" name="Google Shape;142;p15"/>
          <p:cNvSpPr txBox="1">
            <a:spLocks noGrp="1"/>
          </p:cNvSpPr>
          <p:nvPr>
            <p:ph type="body" idx="1"/>
          </p:nvPr>
        </p:nvSpPr>
        <p:spPr>
          <a:xfrm>
            <a:off x="819150" y="1313075"/>
            <a:ext cx="7505700" cy="3147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Twitch Plays CySyphus.</a:t>
            </a:r>
            <a:endParaRPr sz="1200"/>
          </a:p>
          <a:p>
            <a:pPr marL="914400" lvl="1" indent="-317500" algn="l" rtl="0">
              <a:spcBef>
                <a:spcPts val="0"/>
              </a:spcBef>
              <a:spcAft>
                <a:spcPts val="0"/>
              </a:spcAft>
              <a:buSzPts val="1400"/>
              <a:buChar char="○"/>
            </a:pPr>
            <a:r>
              <a:rPr lang="en" sz="1400"/>
              <a:t>Through the use of the famous streaming platform Twitch.tv, we will have a direct user interaction where the community will decide what will be drawn based on images.</a:t>
            </a:r>
            <a:br>
              <a:rPr lang="en" sz="1400"/>
            </a:br>
            <a:endParaRPr sz="1400"/>
          </a:p>
          <a:p>
            <a:pPr marL="457200" lvl="0" indent="-342900" algn="l" rtl="0">
              <a:spcBef>
                <a:spcPts val="0"/>
              </a:spcBef>
              <a:spcAft>
                <a:spcPts val="0"/>
              </a:spcAft>
              <a:buSzPts val="1800"/>
              <a:buChar char="●"/>
            </a:pPr>
            <a:r>
              <a:rPr lang="en" sz="1800"/>
              <a:t>Create algorithms to convert tracks between polar and cartesian coordinate types.</a:t>
            </a:r>
            <a:br>
              <a:rPr lang="en" sz="1800"/>
            </a:br>
            <a:endParaRPr sz="1800"/>
          </a:p>
          <a:p>
            <a:pPr marL="457200" lvl="0" indent="-342900" algn="l" rtl="0">
              <a:spcBef>
                <a:spcPts val="0"/>
              </a:spcBef>
              <a:spcAft>
                <a:spcPts val="0"/>
              </a:spcAft>
              <a:buSzPts val="1800"/>
              <a:buChar char="●"/>
            </a:pPr>
            <a:r>
              <a:rPr lang="en" sz="1800"/>
              <a:t>Live marble mapping.</a:t>
            </a:r>
            <a:endParaRPr sz="1800"/>
          </a:p>
          <a:p>
            <a:pPr marL="914400" lvl="1" indent="-342900" algn="l" rtl="0">
              <a:spcBef>
                <a:spcPts val="0"/>
              </a:spcBef>
              <a:spcAft>
                <a:spcPts val="0"/>
              </a:spcAft>
              <a:buSzPts val="1800"/>
              <a:buChar char="○"/>
            </a:pPr>
            <a:r>
              <a:rPr lang="en" sz="1400"/>
              <a:t>Since we will have a device (Ex. IPad) that will be used for direct live user interaction, we will want to be able to be able to draw live as the user draws.</a:t>
            </a:r>
            <a:endParaRPr sz="1800"/>
          </a:p>
        </p:txBody>
      </p:sp>
      <p:pic>
        <p:nvPicPr>
          <p:cNvPr id="2" name="LT_2_Daniel">
            <a:hlinkClick r:id="" action="ppaction://media"/>
            <a:extLst>
              <a:ext uri="{FF2B5EF4-FFF2-40B4-BE49-F238E27FC236}">
                <a16:creationId xmlns:a16="http://schemas.microsoft.com/office/drawing/2014/main" id="{D5EA1F8E-454A-4446-BE58-E8A7A21E1C0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9550" y="2072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550000"/>
    </mc:Choice>
    <mc:Fallback>
      <p:transition spd="slow" advTm="455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49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User Introduction to System</a:t>
            </a:r>
            <a:endParaRPr b="1"/>
          </a:p>
        </p:txBody>
      </p:sp>
      <p:sp>
        <p:nvSpPr>
          <p:cNvPr id="148" name="Google Shape;148;p16"/>
          <p:cNvSpPr txBox="1">
            <a:spLocks noGrp="1"/>
          </p:cNvSpPr>
          <p:nvPr>
            <p:ph type="body" idx="1"/>
          </p:nvPr>
        </p:nvSpPr>
        <p:spPr>
          <a:xfrm>
            <a:off x="819150" y="1800200"/>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Users need a mode of introduction to our system to allow them to properly know how to use and effectively work with the many intricacies our system has. ( These are just ideas. )</a:t>
            </a:r>
            <a:endParaRPr/>
          </a:p>
          <a:p>
            <a:pPr marL="457200" lvl="0" indent="-311150" algn="l" rtl="0">
              <a:spcBef>
                <a:spcPts val="1600"/>
              </a:spcBef>
              <a:spcAft>
                <a:spcPts val="0"/>
              </a:spcAft>
              <a:buSzPts val="1300"/>
              <a:buChar char="●"/>
            </a:pPr>
            <a:r>
              <a:rPr lang="en"/>
              <a:t>Projector</a:t>
            </a:r>
            <a:endParaRPr/>
          </a:p>
          <a:p>
            <a:pPr marL="914400" lvl="1" indent="-298450" algn="l" rtl="0">
              <a:spcBef>
                <a:spcPts val="0"/>
              </a:spcBef>
              <a:spcAft>
                <a:spcPts val="0"/>
              </a:spcAft>
              <a:buSzPts val="1100"/>
              <a:buChar char="○"/>
            </a:pPr>
            <a:r>
              <a:rPr lang="en"/>
              <a:t>This idea could effectively communicate things like apps, url’s, QR codes straight directions to allow for a user to  be properly introduced to our system and how it works. </a:t>
            </a:r>
            <a:endParaRPr/>
          </a:p>
          <a:p>
            <a:pPr marL="457200" lvl="0" indent="-311150" algn="l" rtl="0">
              <a:spcBef>
                <a:spcPts val="0"/>
              </a:spcBef>
              <a:spcAft>
                <a:spcPts val="0"/>
              </a:spcAft>
              <a:buSzPts val="1300"/>
              <a:buChar char="●"/>
            </a:pPr>
            <a:r>
              <a:rPr lang="en"/>
              <a:t>iPad</a:t>
            </a:r>
            <a:endParaRPr/>
          </a:p>
          <a:p>
            <a:pPr marL="914400" lvl="1" indent="-298450" algn="l" rtl="0">
              <a:spcBef>
                <a:spcPts val="0"/>
              </a:spcBef>
              <a:spcAft>
                <a:spcPts val="0"/>
              </a:spcAft>
              <a:buSzPts val="1100"/>
              <a:buChar char="○"/>
            </a:pPr>
            <a:r>
              <a:rPr lang="en"/>
              <a:t>One idea for users to get introduced to our table and possibly interact with our system is to have an iPad system set  aside that will aid in user introduction and also possibly table interaction. </a:t>
            </a:r>
            <a:endParaRPr/>
          </a:p>
          <a:p>
            <a:pPr marL="457200" lvl="0" indent="-311150" algn="l" rtl="0">
              <a:spcBef>
                <a:spcPts val="0"/>
              </a:spcBef>
              <a:spcAft>
                <a:spcPts val="0"/>
              </a:spcAft>
              <a:buSzPts val="1300"/>
              <a:buChar char="●"/>
            </a:pPr>
            <a:r>
              <a:rPr lang="en"/>
              <a:t>App</a:t>
            </a:r>
            <a:endParaRPr/>
          </a:p>
          <a:p>
            <a:pPr marL="457200" lvl="0" indent="-311150" algn="l" rtl="0">
              <a:spcBef>
                <a:spcPts val="0"/>
              </a:spcBef>
              <a:spcAft>
                <a:spcPts val="0"/>
              </a:spcAft>
              <a:buSzPts val="1300"/>
              <a:buChar char="●"/>
            </a:pPr>
            <a:r>
              <a:rPr lang="en"/>
              <a:t>Livestream</a:t>
            </a:r>
            <a:endParaRPr/>
          </a:p>
        </p:txBody>
      </p:sp>
      <p:pic>
        <p:nvPicPr>
          <p:cNvPr id="3" name="Aaron_lightningTalk">
            <a:hlinkClick r:id="" action="ppaction://media"/>
            <a:extLst>
              <a:ext uri="{FF2B5EF4-FFF2-40B4-BE49-F238E27FC236}">
                <a16:creationId xmlns:a16="http://schemas.microsoft.com/office/drawing/2014/main" id="{58572C80-B74C-4EAA-AB71-4794716DA9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9550" y="2857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2000"/>
    </mc:Choice>
    <mc:Fallback>
      <p:transition spd="slow" advTm="5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7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7"/>
          <p:cNvSpPr txBox="1">
            <a:spLocks noGrp="1"/>
          </p:cNvSpPr>
          <p:nvPr>
            <p:ph type="title"/>
          </p:nvPr>
        </p:nvSpPr>
        <p:spPr>
          <a:xfrm>
            <a:off x="819150" y="845600"/>
            <a:ext cx="75057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Mechanisms for User Interaction</a:t>
            </a:r>
            <a:endParaRPr b="1"/>
          </a:p>
        </p:txBody>
      </p:sp>
      <p:sp>
        <p:nvSpPr>
          <p:cNvPr id="154" name="Google Shape;154;p17"/>
          <p:cNvSpPr txBox="1">
            <a:spLocks noGrp="1"/>
          </p:cNvSpPr>
          <p:nvPr>
            <p:ph type="body" idx="1"/>
          </p:nvPr>
        </p:nvSpPr>
        <p:spPr>
          <a:xfrm>
            <a:off x="787050" y="1646600"/>
            <a:ext cx="7505700" cy="27921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100"/>
              <a:t>The Main CySyphus Website</a:t>
            </a:r>
            <a:endParaRPr sz="1100"/>
          </a:p>
          <a:p>
            <a:pPr marL="914400" lvl="1" indent="-298450" algn="l" rtl="0">
              <a:spcBef>
                <a:spcPts val="0"/>
              </a:spcBef>
              <a:spcAft>
                <a:spcPts val="0"/>
              </a:spcAft>
              <a:buSzPts val="1100"/>
              <a:buChar char="○"/>
            </a:pPr>
            <a:r>
              <a:rPr lang="en"/>
              <a:t>A digital canvas for user to create custom tracks.</a:t>
            </a:r>
            <a:endParaRPr/>
          </a:p>
          <a:p>
            <a:pPr marL="1371600" lvl="2" indent="-298450" algn="l" rtl="0">
              <a:spcBef>
                <a:spcPts val="0"/>
              </a:spcBef>
              <a:spcAft>
                <a:spcPts val="0"/>
              </a:spcAft>
              <a:buSzPts val="1100"/>
              <a:buChar char="■"/>
            </a:pPr>
            <a:r>
              <a:rPr lang="en"/>
              <a:t>Draw function</a:t>
            </a:r>
            <a:endParaRPr/>
          </a:p>
          <a:p>
            <a:pPr marL="1828800" lvl="3" indent="-298450" algn="l" rtl="0">
              <a:spcBef>
                <a:spcPts val="0"/>
              </a:spcBef>
              <a:spcAft>
                <a:spcPts val="0"/>
              </a:spcAft>
              <a:buSzPts val="1100"/>
              <a:buChar char="●"/>
            </a:pPr>
            <a:r>
              <a:rPr lang="en"/>
              <a:t>Give the user basic mouse and keyboard draw tools</a:t>
            </a:r>
            <a:endParaRPr/>
          </a:p>
          <a:p>
            <a:pPr marL="1828800" lvl="3" indent="-298450" algn="l" rtl="0">
              <a:spcBef>
                <a:spcPts val="0"/>
              </a:spcBef>
              <a:spcAft>
                <a:spcPts val="0"/>
              </a:spcAft>
              <a:buSzPts val="1100"/>
              <a:buChar char="●"/>
            </a:pPr>
            <a:r>
              <a:rPr lang="en"/>
              <a:t>Would be great if it also worked on phone</a:t>
            </a:r>
            <a:endParaRPr/>
          </a:p>
          <a:p>
            <a:pPr marL="1371600" lvl="2" indent="-298450" algn="l" rtl="0">
              <a:spcBef>
                <a:spcPts val="0"/>
              </a:spcBef>
              <a:spcAft>
                <a:spcPts val="0"/>
              </a:spcAft>
              <a:buSzPts val="1100"/>
              <a:buChar char="■"/>
            </a:pPr>
            <a:r>
              <a:rPr lang="en"/>
              <a:t>Scan photo</a:t>
            </a:r>
            <a:endParaRPr/>
          </a:p>
          <a:p>
            <a:pPr marL="1828800" lvl="3" indent="-298450" algn="l" rtl="0">
              <a:spcBef>
                <a:spcPts val="0"/>
              </a:spcBef>
              <a:spcAft>
                <a:spcPts val="0"/>
              </a:spcAft>
              <a:buSzPts val="1100"/>
              <a:buChar char="●"/>
            </a:pPr>
            <a:r>
              <a:rPr lang="en"/>
              <a:t>Requests a file from the user</a:t>
            </a:r>
            <a:endParaRPr/>
          </a:p>
          <a:p>
            <a:pPr marL="1828800" lvl="3" indent="-298450" algn="l" rtl="0">
              <a:spcBef>
                <a:spcPts val="0"/>
              </a:spcBef>
              <a:spcAft>
                <a:spcPts val="0"/>
              </a:spcAft>
              <a:buSzPts val="1100"/>
              <a:buChar char="●"/>
            </a:pPr>
            <a:r>
              <a:rPr lang="en"/>
              <a:t>Photo is displayed to the user for confirmation</a:t>
            </a:r>
            <a:endParaRPr/>
          </a:p>
          <a:p>
            <a:pPr marL="1828800" lvl="3" indent="-298450" algn="l" rtl="0">
              <a:spcBef>
                <a:spcPts val="0"/>
              </a:spcBef>
              <a:spcAft>
                <a:spcPts val="0"/>
              </a:spcAft>
              <a:buSzPts val="1100"/>
              <a:buChar char="●"/>
            </a:pPr>
            <a:r>
              <a:rPr lang="en"/>
              <a:t>File is sent to server for translation</a:t>
            </a:r>
            <a:endParaRPr/>
          </a:p>
          <a:p>
            <a:pPr marL="914400" lvl="1" indent="-298450" algn="l" rtl="0">
              <a:spcBef>
                <a:spcPts val="0"/>
              </a:spcBef>
              <a:spcAft>
                <a:spcPts val="0"/>
              </a:spcAft>
              <a:buSzPts val="1100"/>
              <a:buChar char="○"/>
            </a:pPr>
            <a:r>
              <a:rPr lang="en"/>
              <a:t>A stream for users to watch the table drawing online</a:t>
            </a:r>
            <a:endParaRPr/>
          </a:p>
          <a:p>
            <a:pPr marL="1371600" lvl="2" indent="-298450" algn="l" rtl="0">
              <a:spcBef>
                <a:spcPts val="0"/>
              </a:spcBef>
              <a:spcAft>
                <a:spcPts val="0"/>
              </a:spcAft>
              <a:buSzPts val="1100"/>
              <a:buChar char="■"/>
            </a:pPr>
            <a:r>
              <a:rPr lang="en"/>
              <a:t>Twitch Stream</a:t>
            </a:r>
            <a:endParaRPr/>
          </a:p>
          <a:p>
            <a:pPr marL="1371600" lvl="2" indent="-292100" algn="l" rtl="0">
              <a:spcBef>
                <a:spcPts val="0"/>
              </a:spcBef>
              <a:spcAft>
                <a:spcPts val="0"/>
              </a:spcAft>
              <a:buSzPts val="1000"/>
              <a:buChar char="■"/>
            </a:pPr>
            <a:r>
              <a:rPr lang="en" sz="1000"/>
              <a:t>Youtube Stream</a:t>
            </a:r>
            <a:endParaRPr sz="1000"/>
          </a:p>
        </p:txBody>
      </p:sp>
      <p:pic>
        <p:nvPicPr>
          <p:cNvPr id="155" name="Google Shape;155;p17"/>
          <p:cNvPicPr preferRelativeResize="0"/>
          <p:nvPr/>
        </p:nvPicPr>
        <p:blipFill>
          <a:blip r:embed="rId5">
            <a:alphaModFix/>
          </a:blip>
          <a:stretch>
            <a:fillRect/>
          </a:stretch>
        </p:blipFill>
        <p:spPr>
          <a:xfrm>
            <a:off x="5844325" y="1646600"/>
            <a:ext cx="2749700" cy="1699825"/>
          </a:xfrm>
          <a:prstGeom prst="rect">
            <a:avLst/>
          </a:prstGeom>
          <a:noFill/>
          <a:ln>
            <a:noFill/>
          </a:ln>
        </p:spPr>
      </p:pic>
      <p:pic>
        <p:nvPicPr>
          <p:cNvPr id="3" name="William_Maston_LightningTalk2">
            <a:hlinkClick r:id="" action="ppaction://media"/>
            <a:extLst>
              <a:ext uri="{FF2B5EF4-FFF2-40B4-BE49-F238E27FC236}">
                <a16:creationId xmlns:a16="http://schemas.microsoft.com/office/drawing/2014/main" id="{7BE91F64-5C94-4D93-BC87-2953D8F9870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09550" y="23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30000"/>
    </mc:Choice>
    <mc:Fallback>
      <p:transition spd="slow" advTm="413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2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8"/>
          <p:cNvSpPr txBox="1">
            <a:spLocks noGrp="1"/>
          </p:cNvSpPr>
          <p:nvPr>
            <p:ph type="title"/>
          </p:nvPr>
        </p:nvSpPr>
        <p:spPr>
          <a:xfrm>
            <a:off x="819150" y="845600"/>
            <a:ext cx="75057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System Diagram</a:t>
            </a:r>
            <a:endParaRPr b="1"/>
          </a:p>
        </p:txBody>
      </p:sp>
      <p:sp>
        <p:nvSpPr>
          <p:cNvPr id="162" name="Google Shape;162;p18"/>
          <p:cNvSpPr txBox="1">
            <a:spLocks noGrp="1"/>
          </p:cNvSpPr>
          <p:nvPr>
            <p:ph type="body" idx="1"/>
          </p:nvPr>
        </p:nvSpPr>
        <p:spPr>
          <a:xfrm>
            <a:off x="819150" y="1646575"/>
            <a:ext cx="3139500" cy="2792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Our current proposal for implementation of the “Cy”Syphus table has 3 main elements: Table Hardware implementation, Software development, UI and platforms.</a:t>
            </a:r>
            <a:endParaRPr sz="1800"/>
          </a:p>
        </p:txBody>
      </p:sp>
      <p:pic>
        <p:nvPicPr>
          <p:cNvPr id="163" name="Google Shape;163;p18"/>
          <p:cNvPicPr preferRelativeResize="0"/>
          <p:nvPr/>
        </p:nvPicPr>
        <p:blipFill>
          <a:blip r:embed="rId5">
            <a:alphaModFix/>
          </a:blip>
          <a:stretch>
            <a:fillRect/>
          </a:stretch>
        </p:blipFill>
        <p:spPr>
          <a:xfrm>
            <a:off x="4069100" y="1138350"/>
            <a:ext cx="4398706" cy="3192101"/>
          </a:xfrm>
          <a:prstGeom prst="rect">
            <a:avLst/>
          </a:prstGeom>
          <a:noFill/>
          <a:ln>
            <a:noFill/>
          </a:ln>
        </p:spPr>
      </p:pic>
      <p:pic>
        <p:nvPicPr>
          <p:cNvPr id="2" name="MnmfunkLightningtalk2">
            <a:hlinkClick r:id="" action="ppaction://media"/>
            <a:extLst>
              <a:ext uri="{FF2B5EF4-FFF2-40B4-BE49-F238E27FC236}">
                <a16:creationId xmlns:a16="http://schemas.microsoft.com/office/drawing/2014/main" id="{CA754A32-6AC3-445A-9E5A-95B2F1E4148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09550" y="23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2000"/>
    </mc:Choice>
    <mc:Fallback>
      <p:transition spd="slow" advTm="6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6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9"/>
          <p:cNvSpPr txBox="1">
            <a:spLocks noGrp="1"/>
          </p:cNvSpPr>
          <p:nvPr>
            <p:ph type="title"/>
          </p:nvPr>
        </p:nvSpPr>
        <p:spPr>
          <a:xfrm>
            <a:off x="819150" y="845600"/>
            <a:ext cx="75057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Project Timeline</a:t>
            </a:r>
            <a:endParaRPr b="1"/>
          </a:p>
        </p:txBody>
      </p:sp>
      <p:sp>
        <p:nvSpPr>
          <p:cNvPr id="170" name="Google Shape;170;p19"/>
          <p:cNvSpPr txBox="1">
            <a:spLocks noGrp="1"/>
          </p:cNvSpPr>
          <p:nvPr>
            <p:ph type="body" idx="1"/>
          </p:nvPr>
        </p:nvSpPr>
        <p:spPr>
          <a:xfrm>
            <a:off x="819150" y="1646575"/>
            <a:ext cx="7505700" cy="27921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a:t>Planning and research</a:t>
            </a:r>
            <a:endParaRPr sz="1200"/>
          </a:p>
          <a:p>
            <a:pPr marL="457200" lvl="0" indent="-304800" algn="l" rtl="0">
              <a:spcBef>
                <a:spcPts val="0"/>
              </a:spcBef>
              <a:spcAft>
                <a:spcPts val="0"/>
              </a:spcAft>
              <a:buSzPts val="1200"/>
              <a:buChar char="●"/>
            </a:pPr>
            <a:r>
              <a:rPr lang="en" sz="1200"/>
              <a:t>First phase: Understanding the table</a:t>
            </a:r>
            <a:endParaRPr sz="1200"/>
          </a:p>
          <a:p>
            <a:pPr marL="914400" lvl="1" indent="-304800" algn="l" rtl="0">
              <a:spcBef>
                <a:spcPts val="0"/>
              </a:spcBef>
              <a:spcAft>
                <a:spcPts val="0"/>
              </a:spcAft>
              <a:buSzPts val="1200"/>
              <a:buChar char="○"/>
            </a:pPr>
            <a:r>
              <a:rPr lang="en" sz="1200"/>
              <a:t>Understand the limitations</a:t>
            </a:r>
            <a:endParaRPr sz="1200"/>
          </a:p>
          <a:p>
            <a:pPr marL="914400" lvl="1" indent="-304800" algn="l" rtl="0">
              <a:spcBef>
                <a:spcPts val="0"/>
              </a:spcBef>
              <a:spcAft>
                <a:spcPts val="0"/>
              </a:spcAft>
              <a:buSzPts val="1200"/>
              <a:buChar char="○"/>
            </a:pPr>
            <a:r>
              <a:rPr lang="en" sz="1200"/>
              <a:t>Develop a solid understanding of how images display</a:t>
            </a:r>
            <a:endParaRPr sz="1200"/>
          </a:p>
          <a:p>
            <a:pPr marL="457200" lvl="0" indent="-304800" algn="l" rtl="0">
              <a:spcBef>
                <a:spcPts val="0"/>
              </a:spcBef>
              <a:spcAft>
                <a:spcPts val="0"/>
              </a:spcAft>
              <a:buSzPts val="1200"/>
              <a:buChar char="●"/>
            </a:pPr>
            <a:r>
              <a:rPr lang="en" sz="1200"/>
              <a:t>Second phase: Software prototyping</a:t>
            </a:r>
            <a:endParaRPr sz="1200"/>
          </a:p>
          <a:p>
            <a:pPr marL="914400" lvl="1" indent="-304800" algn="l" rtl="0">
              <a:spcBef>
                <a:spcPts val="0"/>
              </a:spcBef>
              <a:spcAft>
                <a:spcPts val="0"/>
              </a:spcAft>
              <a:buSzPts val="1200"/>
              <a:buChar char="○"/>
            </a:pPr>
            <a:r>
              <a:rPr lang="en" sz="1200"/>
              <a:t>Creating a software layer between user interaction and the table that includes</a:t>
            </a:r>
            <a:endParaRPr sz="1200"/>
          </a:p>
          <a:p>
            <a:pPr marL="1371600" lvl="2" indent="-304800" algn="l" rtl="0">
              <a:spcBef>
                <a:spcPts val="0"/>
              </a:spcBef>
              <a:spcAft>
                <a:spcPts val="0"/>
              </a:spcAft>
              <a:buSzPts val="1200"/>
              <a:buChar char="■"/>
            </a:pPr>
            <a:r>
              <a:rPr lang="en" sz="1200"/>
              <a:t>Web interface system that connects to a table</a:t>
            </a:r>
            <a:endParaRPr sz="1200"/>
          </a:p>
          <a:p>
            <a:pPr marL="1371600" lvl="2" indent="-304800" algn="l" rtl="0">
              <a:spcBef>
                <a:spcPts val="0"/>
              </a:spcBef>
              <a:spcAft>
                <a:spcPts val="0"/>
              </a:spcAft>
              <a:buSzPts val="1200"/>
              <a:buChar char="■"/>
            </a:pPr>
            <a:r>
              <a:rPr lang="en" sz="1200"/>
              <a:t>Process for converting cartesian coordinates to polar coordinates</a:t>
            </a:r>
            <a:endParaRPr sz="1200"/>
          </a:p>
          <a:p>
            <a:pPr marL="457200" lvl="0" indent="-304800" algn="l" rtl="0">
              <a:spcBef>
                <a:spcPts val="0"/>
              </a:spcBef>
              <a:spcAft>
                <a:spcPts val="0"/>
              </a:spcAft>
              <a:buSzPts val="1200"/>
              <a:buChar char="●"/>
            </a:pPr>
            <a:r>
              <a:rPr lang="en" sz="1200"/>
              <a:t>Third phase: Develop interaction hardware and software </a:t>
            </a:r>
            <a:endParaRPr sz="1200"/>
          </a:p>
          <a:p>
            <a:pPr marL="914400" lvl="1" indent="-304800" algn="l" rtl="0">
              <a:spcBef>
                <a:spcPts val="0"/>
              </a:spcBef>
              <a:spcAft>
                <a:spcPts val="0"/>
              </a:spcAft>
              <a:buSzPts val="1200"/>
              <a:buChar char="○"/>
            </a:pPr>
            <a:r>
              <a:rPr lang="en" sz="1200"/>
              <a:t>This includes all the software and hardware that are used to interact with the table such as:</a:t>
            </a:r>
            <a:endParaRPr sz="1200"/>
          </a:p>
          <a:p>
            <a:pPr marL="1371600" lvl="2" indent="-304800" algn="l" rtl="0">
              <a:spcBef>
                <a:spcPts val="0"/>
              </a:spcBef>
              <a:spcAft>
                <a:spcPts val="0"/>
              </a:spcAft>
              <a:buSzPts val="1200"/>
              <a:buChar char="■"/>
            </a:pPr>
            <a:r>
              <a:rPr lang="en" sz="1200"/>
              <a:t>Application to upload pictures or drawings</a:t>
            </a:r>
            <a:endParaRPr sz="1200"/>
          </a:p>
          <a:p>
            <a:pPr marL="1371600" lvl="2" indent="-304800" algn="l" rtl="0">
              <a:spcBef>
                <a:spcPts val="0"/>
              </a:spcBef>
              <a:spcAft>
                <a:spcPts val="0"/>
              </a:spcAft>
              <a:buSzPts val="1200"/>
              <a:buChar char="■"/>
            </a:pPr>
            <a:r>
              <a:rPr lang="en" sz="1200"/>
              <a:t>“Twitch plays” interaction</a:t>
            </a:r>
            <a:endParaRPr sz="1200"/>
          </a:p>
          <a:p>
            <a:pPr marL="1371600" lvl="2" indent="-304800" algn="l" rtl="0">
              <a:spcBef>
                <a:spcPts val="0"/>
              </a:spcBef>
              <a:spcAft>
                <a:spcPts val="0"/>
              </a:spcAft>
              <a:buSzPts val="1200"/>
              <a:buChar char="■"/>
            </a:pPr>
            <a:r>
              <a:rPr lang="en" sz="1200"/>
              <a:t>Interaction with a camera such as a caricature or portrait</a:t>
            </a:r>
            <a:endParaRPr sz="1200"/>
          </a:p>
        </p:txBody>
      </p:sp>
      <p:pic>
        <p:nvPicPr>
          <p:cNvPr id="2" name="samchr_LightningTalk1">
            <a:hlinkClick r:id="" action="ppaction://media"/>
            <a:extLst>
              <a:ext uri="{FF2B5EF4-FFF2-40B4-BE49-F238E27FC236}">
                <a16:creationId xmlns:a16="http://schemas.microsoft.com/office/drawing/2014/main" id="{10255AC9-B418-4905-A456-DCFEB97CF06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9550" y="23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0"/>
    </mc:Choice>
    <mc:Fallback>
      <p:transition spd="slow" advTm="3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0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941</Words>
  <Application>Microsoft Office PowerPoint</Application>
  <PresentationFormat>On-screen Show (16:9)</PresentationFormat>
  <Paragraphs>66</Paragraphs>
  <Slides>7</Slides>
  <Notes>7</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Nunito</vt:lpstr>
      <vt:lpstr>Calibri</vt:lpstr>
      <vt:lpstr>Arial</vt:lpstr>
      <vt:lpstr>Shift</vt:lpstr>
      <vt:lpstr>CySyphus  Kinetic Art Table</vt:lpstr>
      <vt:lpstr>Key Technical Goals</vt:lpstr>
      <vt:lpstr>Other Technical Goals</vt:lpstr>
      <vt:lpstr>User Introduction to System</vt:lpstr>
      <vt:lpstr>Mechanisms for User Interaction</vt:lpstr>
      <vt:lpstr>System Diagram</vt:lpstr>
      <vt:lpstr>Project Timeline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CySyphus  Kinetic Art Table</dc:title>
  <cp:lastModifiedBy>Gordon, Sean R</cp:lastModifiedBy>
  <cp:revision>2</cp:revision>
  <dcterms:modified xsi:type="dcterms:W3CDTF">2020-03-09T04:20:17Z</dcterms:modified>
</cp:coreProperties>
</file>